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7A70B56A-0CEA-480E-8462-EBCA807F733B}" type="datetimeFigureOut">
              <a:rPr lang="es-CO" smtClean="0"/>
              <a:t>17/02/2013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349AEAE0-E682-4E57-8506-7A2DE80CE73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7A70B56A-0CEA-480E-8462-EBCA807F733B}" type="datetimeFigureOut">
              <a:rPr lang="es-CO" smtClean="0"/>
              <a:t>17/02/2013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349AEAE0-E682-4E57-8506-7A2DE80CE73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A70B56A-0CEA-480E-8462-EBCA807F733B}" type="datetimeFigureOut">
              <a:rPr lang="es-CO" smtClean="0"/>
              <a:t>17/02/2013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49AEAE0-E682-4E57-8506-7A2DE80CE73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7A70B56A-0CEA-480E-8462-EBCA807F733B}" type="datetimeFigureOut">
              <a:rPr lang="es-CO" smtClean="0"/>
              <a:t>17/02/2013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349AEAE0-E682-4E57-8506-7A2DE80CE73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A70B56A-0CEA-480E-8462-EBCA807F733B}" type="datetimeFigureOut">
              <a:rPr lang="es-CO" smtClean="0"/>
              <a:t>17/02/2013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349AEAE0-E682-4E57-8506-7A2DE80CE73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7A70B56A-0CEA-480E-8462-EBCA807F733B}" type="datetimeFigureOut">
              <a:rPr lang="es-CO" smtClean="0"/>
              <a:t>17/02/2013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349AEAE0-E682-4E57-8506-7A2DE80CE73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A70B56A-0CEA-480E-8462-EBCA807F733B}" type="datetimeFigureOut">
              <a:rPr lang="es-CO" smtClean="0"/>
              <a:t>17/02/2013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49AEAE0-E682-4E57-8506-7A2DE80CE73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7A70B56A-0CEA-480E-8462-EBCA807F733B}" type="datetimeFigureOut">
              <a:rPr lang="es-CO" smtClean="0"/>
              <a:t>17/02/2013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349AEAE0-E682-4E57-8506-7A2DE80CE73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A70B56A-0CEA-480E-8462-EBCA807F733B}" type="datetimeFigureOut">
              <a:rPr lang="es-CO" smtClean="0"/>
              <a:t>17/02/2013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349AEAE0-E682-4E57-8506-7A2DE80CE73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A70B56A-0CEA-480E-8462-EBCA807F733B}" type="datetimeFigureOut">
              <a:rPr lang="es-CO" smtClean="0"/>
              <a:t>17/02/2013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49AEAE0-E682-4E57-8506-7A2DE80CE73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A70B56A-0CEA-480E-8462-EBCA807F733B}" type="datetimeFigureOut">
              <a:rPr lang="es-CO" smtClean="0"/>
              <a:t>17/02/2013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349AEAE0-E682-4E57-8506-7A2DE80CE73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7A70B56A-0CEA-480E-8462-EBCA807F733B}" type="datetimeFigureOut">
              <a:rPr lang="es-CO" smtClean="0"/>
              <a:t>17/02/2013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AEAE0-E682-4E57-8506-7A2DE80CE73B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Propiedades físicas de las soluciones.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Propiedades coligativas.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12958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Ejercicio: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Calcular la temperatura de ebullición de una solución de 100g de etilenglicol (C2H6O2) en 900g de agua, sabiendo que la constante de ebullición es 0,52°C.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82804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Datos: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 smtClean="0"/>
              <a:t>100g de C2H6O2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900g de agua</a:t>
            </a:r>
          </a:p>
          <a:p>
            <a:pPr>
              <a:buFont typeface="Arial" pitchFamily="34" charset="0"/>
              <a:buChar char="•"/>
            </a:pPr>
            <a:r>
              <a:rPr lang="es-MX" dirty="0" err="1" smtClean="0"/>
              <a:t>Ke</a:t>
            </a:r>
            <a:r>
              <a:rPr lang="es-MX" dirty="0" smtClean="0"/>
              <a:t>= 0,52°C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92747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Desarrollo: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 rot="900000">
                <a:off x="3235955" y="3031899"/>
                <a:ext cx="4658735" cy="30871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O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/>
                            </a:rPr>
                            <m:t>100</m:t>
                          </m:r>
                          <m:r>
                            <a:rPr lang="es-MX" b="0" i="1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s-MX" b="0" i="1" smtClean="0">
                              <a:latin typeface="Cambria Math"/>
                            </a:rPr>
                            <m:t>62 </m:t>
                          </m:r>
                          <m:r>
                            <a:rPr lang="es-MX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s-MX" b="0" i="1" smtClean="0">
                              <a:latin typeface="Cambria Math"/>
                            </a:rPr>
                            <m:t>/</m:t>
                          </m:r>
                          <m:r>
                            <a:rPr lang="es-MX" b="0" i="1" smtClean="0">
                              <a:latin typeface="Cambria Math"/>
                            </a:rPr>
                            <m:t>𝑚𝑜𝑙</m:t>
                          </m:r>
                        </m:den>
                      </m:f>
                      <m:r>
                        <a:rPr lang="es-MX" b="0" i="1" smtClean="0">
                          <a:latin typeface="Cambria Math"/>
                        </a:rPr>
                        <m:t>=1,612 </m:t>
                      </m:r>
                      <m:r>
                        <a:rPr lang="es-MX" b="0" i="1" smtClean="0">
                          <a:latin typeface="Cambria Math"/>
                        </a:rPr>
                        <m:t>𝑚𝑜𝑙𝑒𝑠</m:t>
                      </m:r>
                    </m:oMath>
                  </m:oMathPara>
                </a14:m>
                <a:endParaRPr lang="es-MX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𝑇𝑒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=0,52°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∗</m:t>
                      </m:r>
                      <m:f>
                        <m:fPr>
                          <m:ctrlPr>
                            <a:rPr lang="es-MX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1,612</m:t>
                          </m:r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𝑚𝑜𝑙𝑒𝑠</m:t>
                          </m:r>
                        </m:num>
                        <m:den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0,9 </m:t>
                          </m:r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𝐾𝑔</m:t>
                          </m:r>
                        </m:den>
                      </m:f>
                    </m:oMath>
                  </m:oMathPara>
                </a14:m>
                <a:endParaRPr lang="es-MX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𝑇𝑒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=0,931°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es-MX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s-MX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s-MX" b="0" dirty="0" smtClean="0"/>
              </a:p>
              <a:p>
                <a:pPr marL="0" indent="0">
                  <a:buNone/>
                </a:pPr>
                <a:endParaRPr lang="es-MX" b="0" dirty="0" smtClean="0"/>
              </a:p>
              <a:p>
                <a:endParaRPr lang="es-CO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 rot="900000">
                <a:off x="3235955" y="3031899"/>
                <a:ext cx="4658735" cy="3087172"/>
              </a:xfrm>
              <a:blipFill rotWithShape="1">
                <a:blip r:embed="rId2"/>
                <a:stretch>
                  <a:fillRect t="-1220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84302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3. Disminución en el punto de fusión: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900000">
            <a:off x="4088071" y="-735143"/>
            <a:ext cx="4658735" cy="5077623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El soluto dificulta la formación de cristales sólidos haciendo que descienda el punto en el cual se congela la solución.</a:t>
            </a:r>
            <a:endParaRPr lang="es-C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3 CuadroTexto"/>
              <p:cNvSpPr txBox="1"/>
              <p:nvPr/>
            </p:nvSpPr>
            <p:spPr>
              <a:xfrm rot="857748">
                <a:off x="3602291" y="2925652"/>
                <a:ext cx="3744416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MX" sz="2800" b="0" i="1" smtClean="0">
                          <a:latin typeface="Cambria Math"/>
                          <a:ea typeface="Cambria Math"/>
                        </a:rPr>
                        <m:t>𝑇𝑐</m:t>
                      </m:r>
                      <m:r>
                        <a:rPr lang="es-MX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MX" sz="2800" b="0" i="1" smtClean="0">
                          <a:latin typeface="Cambria Math"/>
                          <a:ea typeface="Cambria Math"/>
                        </a:rPr>
                        <m:t>𝐾𝑐</m:t>
                      </m:r>
                      <m:r>
                        <a:rPr lang="es-MX" sz="2800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s-MX" sz="28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s-MX" sz="2800" b="0" dirty="0" smtClean="0">
                  <a:ea typeface="Cambria Math"/>
                </a:endParaRPr>
              </a:p>
              <a:p>
                <a:endParaRPr lang="es-MX" b="0" dirty="0" smtClean="0">
                  <a:ea typeface="Cambria Math"/>
                </a:endParaRPr>
              </a:p>
              <a:p>
                <a:r>
                  <a:rPr lang="es-CO" dirty="0" smtClean="0"/>
                  <a:t>∆Tc= cambio en la temperatura de congelación.</a:t>
                </a:r>
              </a:p>
              <a:p>
                <a:r>
                  <a:rPr lang="es-MX" dirty="0" smtClean="0"/>
                  <a:t>Kc= constante de congelación.</a:t>
                </a:r>
              </a:p>
              <a:p>
                <a:r>
                  <a:rPr lang="es-MX" dirty="0" smtClean="0"/>
                  <a:t>m= molalidad.</a:t>
                </a:r>
                <a:endParaRPr lang="es-CO" dirty="0"/>
              </a:p>
            </p:txBody>
          </p:sp>
        </mc:Choice>
        <mc:Fallback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57748">
                <a:off x="3602291" y="2925652"/>
                <a:ext cx="3744416" cy="1908215"/>
              </a:xfrm>
              <a:prstGeom prst="rect">
                <a:avLst/>
              </a:prstGeom>
              <a:blipFill rotWithShape="1">
                <a:blip r:embed="rId2"/>
                <a:stretch>
                  <a:fillRect l="-1632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70" y="486916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09120"/>
            <a:ext cx="2139131" cy="200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59111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Ejercicio: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Se disuelven 10g de naftaleno en 50mL de benceno (d=0,88 g/</a:t>
            </a:r>
            <a:r>
              <a:rPr lang="es-MX" dirty="0" err="1" smtClean="0"/>
              <a:t>mL</a:t>
            </a:r>
            <a:r>
              <a:rPr lang="es-MX" dirty="0" smtClean="0"/>
              <a:t>)¿Cuál es el punto de congelación de la solución sabiendo que la masa molar del naftaleno es 128 g/mol y la Kc=5,12°C?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023756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Datos: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900000">
            <a:off x="3465324" y="1063808"/>
            <a:ext cx="5463096" cy="507762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 smtClean="0"/>
              <a:t>10g de naftaleno – 128 g/mol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50mL de benceno – d=0,88 g/mol 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Kc= 5,12°C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5522559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Desarrollo: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O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/>
                            </a:rPr>
                            <m:t>10</m:t>
                          </m:r>
                          <m:r>
                            <a:rPr lang="es-MX" b="0" i="1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s-MX" b="0" i="1" smtClean="0">
                              <a:latin typeface="Cambria Math"/>
                            </a:rPr>
                            <m:t>128 </m:t>
                          </m:r>
                          <m:r>
                            <a:rPr lang="es-MX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s-MX" b="0" i="1" smtClean="0">
                              <a:latin typeface="Cambria Math"/>
                            </a:rPr>
                            <m:t>/</m:t>
                          </m:r>
                          <m:r>
                            <a:rPr lang="es-MX" b="0" i="1" smtClean="0">
                              <a:latin typeface="Cambria Math"/>
                            </a:rPr>
                            <m:t>𝑚𝑜𝑙</m:t>
                          </m:r>
                        </m:den>
                      </m:f>
                      <m:r>
                        <a:rPr lang="es-MX" b="0" i="1" smtClean="0">
                          <a:latin typeface="Cambria Math"/>
                        </a:rPr>
                        <m:t>=0,07</m:t>
                      </m:r>
                      <m:r>
                        <a:rPr lang="es-MX" b="0" i="1" smtClean="0">
                          <a:latin typeface="Cambria Math"/>
                        </a:rPr>
                        <m:t>𝑚𝑜𝑙𝑒𝑠</m:t>
                      </m:r>
                    </m:oMath>
                  </m:oMathPara>
                </a14:m>
                <a:endParaRPr lang="es-MX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/>
                        </a:rPr>
                        <m:t>0,88</m:t>
                      </m:r>
                      <m:f>
                        <m:fPr>
                          <m:ctrlPr>
                            <a:rPr lang="es-MX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s-MX" b="0" i="1" smtClean="0">
                              <a:latin typeface="Cambria Math"/>
                            </a:rPr>
                            <m:t>𝑚𝐿</m:t>
                          </m:r>
                        </m:den>
                      </m:f>
                      <m:r>
                        <a:rPr lang="es-MX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O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/>
                            </a:rPr>
                            <m:t>𝑚𝑎𝑠𝑎</m:t>
                          </m:r>
                        </m:num>
                        <m:den>
                          <m:r>
                            <a:rPr lang="es-MX" b="0" i="1" smtClean="0">
                              <a:latin typeface="Cambria Math"/>
                            </a:rPr>
                            <m:t>50</m:t>
                          </m:r>
                          <m:r>
                            <a:rPr lang="es-MX" b="0" i="1" smtClean="0">
                              <a:latin typeface="Cambria Math"/>
                            </a:rPr>
                            <m:t>𝑚𝐿</m:t>
                          </m:r>
                        </m:den>
                      </m:f>
                      <m:r>
                        <a:rPr lang="es-MX" b="0" i="1" smtClean="0">
                          <a:latin typeface="Cambria Math"/>
                        </a:rPr>
                        <m:t>=44</m:t>
                      </m:r>
                      <m:r>
                        <a:rPr lang="es-MX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s-MX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𝑇𝑐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=5,12°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𝐶</m:t>
                      </m:r>
                      <m:f>
                        <m:fPr>
                          <m:ctrlPr>
                            <a:rPr lang="es-MX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0,07</m:t>
                          </m:r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𝑚𝑜𝑙𝑒𝑠</m:t>
                          </m:r>
                        </m:num>
                        <m:den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0,044</m:t>
                          </m:r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𝐾𝑔</m:t>
                          </m:r>
                        </m:den>
                      </m:f>
                    </m:oMath>
                  </m:oMathPara>
                </a14:m>
                <a:endParaRPr lang="es-MX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𝑇𝑐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=8,14°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49348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4. Presión osmótica.</a:t>
            </a:r>
            <a:endParaRPr lang="es-C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 rot="900000">
                <a:off x="3907543" y="128953"/>
                <a:ext cx="4658735" cy="50776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CO" dirty="0" smtClean="0">
                    <a:effectLst/>
                  </a:rPr>
                  <a:t>Es el pasaje espontáneo de solvente desde una solución más diluida hacia una solución más concentrada, cuando se hallan separadas por una membrana semipermeable.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es-CO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 rot="900000">
                <a:off x="3907543" y="128953"/>
                <a:ext cx="4658735" cy="5077623"/>
              </a:xfrm>
              <a:blipFill rotWithShape="1">
                <a:blip r:embed="rId2"/>
                <a:stretch>
                  <a:fillRect r="-115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3 CuadroTexto"/>
              <p:cNvSpPr txBox="1"/>
              <p:nvPr/>
            </p:nvSpPr>
            <p:spPr>
              <a:xfrm rot="966156">
                <a:off x="3187906" y="4720307"/>
                <a:ext cx="4824536" cy="1316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Π</a:t>
                </a:r>
                <a:r>
                  <a:rPr lang="es-MX" dirty="0" smtClean="0"/>
                  <a:t>= Presión osmótica.</a:t>
                </a:r>
              </a:p>
              <a:p>
                <a:r>
                  <a:rPr lang="es-MX" dirty="0" smtClean="0"/>
                  <a:t>M= molaridad.</a:t>
                </a:r>
              </a:p>
              <a:p>
                <a:r>
                  <a:rPr lang="es-MX" dirty="0" smtClean="0"/>
                  <a:t>R= </a:t>
                </a:r>
                <a14:m>
                  <m:oMath xmlns:m="http://schemas.openxmlformats.org/officeDocument/2006/math">
                    <m:r>
                      <a:rPr lang="es-MX" b="0" i="0" smtClean="0">
                        <a:latin typeface="Cambria Math"/>
                      </a:rPr>
                      <m:t>0,082</m:t>
                    </m:r>
                    <m:f>
                      <m:fPr>
                        <m:ctrlPr>
                          <a:rPr lang="es-MX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/>
                          </a:rPr>
                          <m:t>𝑎𝑡𝑚</m:t>
                        </m:r>
                        <m:r>
                          <a:rPr lang="es-MX" b="0" i="1" smtClean="0">
                            <a:latin typeface="Cambria Math"/>
                          </a:rPr>
                          <m:t>∗</m:t>
                        </m:r>
                        <m:r>
                          <a:rPr lang="es-MX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s-MX" b="0" i="1" smtClean="0">
                            <a:latin typeface="Cambria Math"/>
                          </a:rPr>
                          <m:t>𝑚𝑜𝑙</m:t>
                        </m:r>
                        <m:r>
                          <a:rPr lang="es-MX" b="0" i="1" smtClean="0">
                            <a:latin typeface="Cambria Math"/>
                          </a:rPr>
                          <m:t>∗</m:t>
                        </m:r>
                        <m:r>
                          <a:rPr lang="es-MX" b="0" i="1" smtClean="0">
                            <a:latin typeface="Cambria Math"/>
                          </a:rPr>
                          <m:t>𝐾</m:t>
                        </m:r>
                      </m:den>
                    </m:f>
                  </m:oMath>
                </a14:m>
                <a:endParaRPr lang="es-MX" dirty="0" smtClean="0"/>
              </a:p>
              <a:p>
                <a:r>
                  <a:rPr lang="es-MX" dirty="0" smtClean="0"/>
                  <a:t>T= Temperatura.</a:t>
                </a:r>
                <a:endParaRPr lang="es-CO" dirty="0"/>
              </a:p>
            </p:txBody>
          </p:sp>
        </mc:Choice>
        <mc:Fallback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66156">
                <a:off x="3187906" y="4720307"/>
                <a:ext cx="4824536" cy="1316642"/>
              </a:xfrm>
              <a:prstGeom prst="rect">
                <a:avLst/>
              </a:prstGeom>
              <a:blipFill rotWithShape="1">
                <a:blip r:embed="rId3"/>
                <a:stretch>
                  <a:fillRect l="-1340" t="-163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89484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34239"/>
            <a:ext cx="1512168" cy="17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49862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Ejercicio: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Calcular la presión osmótica de una solución que contiene 2 moles de soluto en 1L de solución a una temperatura de 17°C.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6882096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Datos: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 smtClean="0"/>
              <a:t>2 moles de soluto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1L de solución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17°C= 290,15 K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M=2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1304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Hecho por:</a:t>
            </a:r>
          </a:p>
          <a:p>
            <a:pPr marL="0" indent="0">
              <a:buNone/>
            </a:pPr>
            <a:r>
              <a:rPr lang="es-MX" dirty="0" smtClean="0"/>
              <a:t>Manuela Gutiérrez.</a:t>
            </a:r>
          </a:p>
          <a:p>
            <a:pPr marL="0" indent="0">
              <a:buNone/>
            </a:pPr>
            <a:r>
              <a:rPr lang="es-MX" dirty="0" smtClean="0"/>
              <a:t>Melisa Pérez.</a:t>
            </a:r>
          </a:p>
          <a:p>
            <a:pPr marL="0" indent="0">
              <a:buNone/>
            </a:pPr>
            <a:r>
              <a:rPr lang="es-MX" dirty="0" smtClean="0"/>
              <a:t>Daniela Rios.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550322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Desarrollo: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=2</m:t>
                      </m:r>
                      <m:f>
                        <m:fPr>
                          <m:ctrlPr>
                            <a:rPr lang="es-MX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𝑚𝑜𝑙</m:t>
                          </m:r>
                        </m:num>
                        <m:den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∗0,082∗290,15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𝐾</m:t>
                      </m:r>
                    </m:oMath>
                  </m:oMathPara>
                </a14:m>
                <a:endParaRPr lang="es-MX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=47,585 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𝑎𝑡𝑚</m:t>
                      </m:r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28799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Ejercicio de propiedades coligativas: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Se disuelven 15g de azúcar en 300g de agua a 25°C. Calcula la presión de vapor, el punto de ebullición, el punto de congelación y la presión osmótica.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017847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Datos: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 smtClean="0"/>
              <a:t>15 g de C</a:t>
            </a:r>
            <a:r>
              <a:rPr lang="es-MX" sz="1600" dirty="0" smtClean="0"/>
              <a:t>6</a:t>
            </a:r>
            <a:r>
              <a:rPr lang="es-MX" dirty="0" smtClean="0"/>
              <a:t>H</a:t>
            </a:r>
            <a:r>
              <a:rPr lang="es-MX" sz="1600" dirty="0" smtClean="0"/>
              <a:t>12</a:t>
            </a:r>
            <a:r>
              <a:rPr lang="es-MX" dirty="0" smtClean="0"/>
              <a:t>O</a:t>
            </a:r>
            <a:r>
              <a:rPr lang="es-MX" sz="1600" dirty="0" smtClean="0"/>
              <a:t>6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300g de H</a:t>
            </a:r>
            <a:r>
              <a:rPr lang="es-MX" sz="1600" dirty="0" smtClean="0"/>
              <a:t>2</a:t>
            </a:r>
            <a:r>
              <a:rPr lang="es-MX" dirty="0" smtClean="0"/>
              <a:t>O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25°C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361484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Desarrollo:</a:t>
            </a:r>
            <a:endParaRPr lang="es-C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 rot="900000">
                <a:off x="3025494" y="1049498"/>
                <a:ext cx="6235951" cy="5077623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/>
                        </a:rPr>
                        <m:t>𝑃𝑣</m:t>
                      </m:r>
                      <m:r>
                        <a:rPr lang="es-MX" b="0" i="1" smtClean="0">
                          <a:latin typeface="Cambria Math"/>
                        </a:rPr>
                        <m:t>=23,8</m:t>
                      </m:r>
                      <m:r>
                        <a:rPr lang="es-MX" b="0" i="1" smtClean="0">
                          <a:latin typeface="Cambria Math"/>
                        </a:rPr>
                        <m:t>𝑚𝑚𝐻𝑔</m:t>
                      </m:r>
                      <m:r>
                        <a:rPr lang="es-MX" b="0" i="1" smtClean="0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s-MX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/>
                            </a:rPr>
                            <m:t>16,66 </m:t>
                          </m:r>
                          <m:r>
                            <a:rPr lang="es-MX" b="0" i="1" smtClean="0">
                              <a:latin typeface="Cambria Math"/>
                            </a:rPr>
                            <m:t>𝑚𝑜𝑙𝑒𝑠</m:t>
                          </m:r>
                        </m:num>
                        <m:den>
                          <m:r>
                            <a:rPr lang="es-MX" b="0" i="1" smtClean="0">
                              <a:latin typeface="Cambria Math"/>
                            </a:rPr>
                            <m:t>0,083</m:t>
                          </m:r>
                          <m:r>
                            <a:rPr lang="es-MX" b="0" i="1" smtClean="0">
                              <a:latin typeface="Cambria Math"/>
                            </a:rPr>
                            <m:t>𝑚𝑜𝑙𝑒𝑠</m:t>
                          </m:r>
                          <m:r>
                            <a:rPr lang="es-MX" b="0" i="1" smtClean="0">
                              <a:latin typeface="Cambria Math"/>
                            </a:rPr>
                            <m:t>+16,66</m:t>
                          </m:r>
                          <m:r>
                            <a:rPr lang="es-MX" b="0" i="1" smtClean="0">
                              <a:latin typeface="Cambria Math"/>
                            </a:rPr>
                            <m:t>𝑚𝑜𝑙𝑒𝑠</m:t>
                          </m:r>
                        </m:den>
                      </m:f>
                    </m:oMath>
                  </m:oMathPara>
                </a14:m>
                <a:endParaRPr lang="es-CO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/>
                        </a:rPr>
                        <m:t>𝑃𝑣</m:t>
                      </m:r>
                      <m:r>
                        <a:rPr lang="es-MX" b="0" i="1" smtClean="0">
                          <a:latin typeface="Cambria Math"/>
                        </a:rPr>
                        <m:t>=23,682 </m:t>
                      </m:r>
                      <m:r>
                        <a:rPr lang="es-MX" b="0" i="1" smtClean="0">
                          <a:latin typeface="Cambria Math"/>
                        </a:rPr>
                        <m:t>𝑚𝑚𝐻𝑔</m:t>
                      </m:r>
                    </m:oMath>
                  </m:oMathPara>
                </a14:m>
                <a:endParaRPr lang="es-MX" b="0" dirty="0" smtClean="0"/>
              </a:p>
              <a:p>
                <a:pPr marL="0" indent="0">
                  <a:buNone/>
                </a:pPr>
                <a:endParaRPr lang="es-MX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𝑇𝑒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=0,51°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∗</m:t>
                      </m:r>
                      <m:f>
                        <m:fPr>
                          <m:ctrlPr>
                            <a:rPr lang="es-MX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0,083 </m:t>
                          </m:r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𝑚𝑜𝑙𝑒𝑠</m:t>
                          </m:r>
                        </m:num>
                        <m:den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0,3 </m:t>
                          </m:r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𝐾𝑔</m:t>
                          </m:r>
                        </m:den>
                      </m:f>
                    </m:oMath>
                  </m:oMathPara>
                </a14:m>
                <a:endParaRPr lang="es-CO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𝑇𝑒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=1,411 °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es-MX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s-MX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𝑇𝑐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=−1,86°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∗</m:t>
                      </m:r>
                      <m:f>
                        <m:fPr>
                          <m:ctrlPr>
                            <a:rPr lang="es-MX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0,083 </m:t>
                          </m:r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𝑚𝑜𝑙𝑒𝑠</m:t>
                          </m:r>
                        </m:num>
                        <m:den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0,3</m:t>
                          </m:r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𝐾𝑔</m:t>
                          </m:r>
                        </m:den>
                      </m:f>
                    </m:oMath>
                  </m:oMathPara>
                </a14:m>
                <a:endParaRPr lang="es-MX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𝑇𝑐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=−0,142 °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es-MX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s-MX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MX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0,083</m:t>
                          </m:r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𝑚𝑜𝑙𝑒𝑠</m:t>
                          </m:r>
                        </m:num>
                        <m:den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0,3 </m:t>
                          </m:r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∗0,082</m:t>
                      </m:r>
                      <m:f>
                        <m:fPr>
                          <m:ctrlPr>
                            <a:rPr lang="es-MX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𝑎𝑡𝑚</m:t>
                          </m:r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𝑚𝑜𝑙</m:t>
                          </m:r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s-MX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den>
                      </m:f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s-MX" b="0" i="0" smtClean="0">
                          <a:latin typeface="Cambria Math"/>
                          <a:ea typeface="Cambria Math"/>
                        </a:rPr>
                        <m:t>25°</m:t>
                      </m:r>
                      <m:r>
                        <m:rPr>
                          <m:sty m:val="p"/>
                        </m:rPr>
                        <a:rPr lang="es-MX" b="0" i="0" smtClean="0">
                          <a:latin typeface="Cambria Math"/>
                          <a:ea typeface="Cambria Math"/>
                        </a:rPr>
                        <m:t>C</m:t>
                      </m:r>
                    </m:oMath>
                  </m:oMathPara>
                </a14:m>
                <a:endParaRPr lang="es-MX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=0,567 </m:t>
                      </m:r>
                      <m:r>
                        <a:rPr lang="es-MX" b="0" i="1" smtClean="0">
                          <a:latin typeface="Cambria Math"/>
                          <a:ea typeface="Cambria Math"/>
                        </a:rPr>
                        <m:t>𝑎𝑡𝑚</m:t>
                      </m:r>
                    </m:oMath>
                  </m:oMathPara>
                </a14:m>
                <a:endParaRPr lang="es-CO" dirty="0" smtClean="0"/>
              </a:p>
              <a:p>
                <a:pPr marL="0" indent="0">
                  <a:buNone/>
                </a:pPr>
                <a:endParaRPr lang="es-CO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 rot="900000">
                <a:off x="3025494" y="1049498"/>
                <a:ext cx="6235951" cy="507762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37286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Propiedades coligativas.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900000">
            <a:off x="3479028" y="-591127"/>
            <a:ext cx="4658735" cy="5077623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/>
              <a:t>Son aquellas que dependen de la concentración del soluto en la solución.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1955">
            <a:off x="3211067" y="3178614"/>
            <a:ext cx="3384376" cy="283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472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Permiten: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s-MX" dirty="0" smtClean="0"/>
              <a:t>Separar correctamente una solución.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Preparar mezclas frigoríficas y anticongelantes.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Determinar masas molares.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Formular sueros eficientes.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Hacer soluciones para regadíos de vegetales.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9040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1. Descenso de la presión de vapor.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900000">
            <a:off x="3349522" y="705017"/>
            <a:ext cx="4658735" cy="5077623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Es la presión ejercida por un vapor sobres su fase líquida cuando se encuentran en equilibrio dinámico.</a:t>
            </a:r>
            <a:endParaRPr lang="es-C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CuadroTexto"/>
              <p:cNvSpPr txBox="1"/>
              <p:nvPr/>
            </p:nvSpPr>
            <p:spPr>
              <a:xfrm rot="941649">
                <a:off x="4098332" y="4350743"/>
                <a:ext cx="2166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800" dirty="0" smtClean="0"/>
                  <a:t>Pv</a:t>
                </a:r>
                <a14:m>
                  <m:oMath xmlns:m="http://schemas.openxmlformats.org/officeDocument/2006/math">
                    <m:r>
                      <a:rPr lang="es-CO" sz="280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s-MX" sz="2800" b="0" i="0" smtClean="0">
                        <a:latin typeface="Cambria Math"/>
                      </a:rPr>
                      <m:t>P</m:t>
                    </m:r>
                    <m:r>
                      <a:rPr lang="es-MX" sz="2800" b="0" i="1" smtClean="0">
                        <a:latin typeface="Cambria Math"/>
                      </a:rPr>
                      <m:t>°. </m:t>
                    </m:r>
                    <m:r>
                      <a:rPr lang="es-MX" sz="2800" b="0" i="1" smtClean="0">
                        <a:latin typeface="Cambria Math"/>
                      </a:rPr>
                      <m:t>𝑋</m:t>
                    </m:r>
                  </m:oMath>
                </a14:m>
                <a:endParaRPr lang="es-CO" sz="2800" dirty="0"/>
              </a:p>
            </p:txBody>
          </p:sp>
        </mc:Choice>
        <mc:Fallback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41649">
                <a:off x="4098332" y="4350743"/>
                <a:ext cx="2166208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7104" t="-8939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CuadroTexto"/>
          <p:cNvSpPr txBox="1"/>
          <p:nvPr/>
        </p:nvSpPr>
        <p:spPr>
          <a:xfrm rot="936589">
            <a:off x="2697001" y="5105976"/>
            <a:ext cx="5003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Ley de </a:t>
            </a:r>
            <a:r>
              <a:rPr lang="es-MX" b="1" dirty="0" err="1" smtClean="0"/>
              <a:t>Raoult</a:t>
            </a:r>
            <a:r>
              <a:rPr lang="es-MX" b="1" dirty="0" smtClean="0"/>
              <a:t>: </a:t>
            </a:r>
          </a:p>
          <a:p>
            <a:r>
              <a:rPr lang="es-MX" dirty="0" smtClean="0"/>
              <a:t>Pv= presión de vapor.</a:t>
            </a:r>
          </a:p>
          <a:p>
            <a:r>
              <a:rPr lang="es-MX" dirty="0" smtClean="0"/>
              <a:t>P°= presión del solvente puro.</a:t>
            </a:r>
          </a:p>
          <a:p>
            <a:r>
              <a:rPr lang="es-MX" dirty="0" smtClean="0"/>
              <a:t>X= fracción molar (moles </a:t>
            </a:r>
            <a:r>
              <a:rPr lang="es-MX" dirty="0" err="1" smtClean="0"/>
              <a:t>ste</a:t>
            </a:r>
            <a:r>
              <a:rPr lang="es-MX" dirty="0" smtClean="0"/>
              <a:t>/moles totales).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160787" cy="164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463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Ejercicio: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A 25°C se tiene una solución de 50g de sacarosa en agua. Si sabemos que tiene una presión de vapor de 23,1671 mmHg. ¿Cuántos gramos de agua tiene la solución?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1277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Datos: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 smtClean="0"/>
              <a:t>50g de C</a:t>
            </a:r>
            <a:r>
              <a:rPr lang="es-MX" sz="1600" dirty="0" smtClean="0"/>
              <a:t>12</a:t>
            </a:r>
            <a:r>
              <a:rPr lang="es-MX" dirty="0" smtClean="0"/>
              <a:t>H</a:t>
            </a:r>
            <a:r>
              <a:rPr lang="es-MX" sz="1600" dirty="0" smtClean="0"/>
              <a:t>22</a:t>
            </a:r>
            <a:r>
              <a:rPr lang="es-MX" dirty="0" smtClean="0"/>
              <a:t>O</a:t>
            </a:r>
            <a:r>
              <a:rPr lang="es-MX" sz="1600" dirty="0" smtClean="0"/>
              <a:t>11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P°= 23,8 mmHg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Pv= 23,1671mmHg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Moles de </a:t>
            </a:r>
            <a:r>
              <a:rPr lang="es-MX" dirty="0" err="1" smtClean="0"/>
              <a:t>ste</a:t>
            </a:r>
            <a:r>
              <a:rPr lang="es-MX" dirty="0" smtClean="0"/>
              <a:t>= 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59322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Desarrollo: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 rot="900000">
                <a:off x="3526002" y="602910"/>
                <a:ext cx="5444460" cy="554405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sz="2400" b="0" i="1" smtClean="0">
                              <a:latin typeface="Cambria Math"/>
                            </a:rPr>
                            <m:t>50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s-MX" sz="2400" b="0" i="1" smtClean="0">
                              <a:latin typeface="Cambria Math"/>
                            </a:rPr>
                            <m:t>342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𝑚𝑜𝑙</m:t>
                          </m:r>
                        </m:den>
                      </m:f>
                      <m:r>
                        <a:rPr lang="es-MX" sz="2400" b="0" i="1" smtClean="0">
                          <a:latin typeface="Cambria Math"/>
                        </a:rPr>
                        <m:t>=0,1461 </m:t>
                      </m:r>
                      <m:r>
                        <a:rPr lang="es-MX" sz="2400" b="0" i="1" smtClean="0">
                          <a:latin typeface="Cambria Math"/>
                        </a:rPr>
                        <m:t>𝑚𝑜𝑙</m:t>
                      </m:r>
                    </m:oMath>
                  </m:oMathPara>
                </a14:m>
                <a:endParaRPr lang="es-CO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0" smtClean="0">
                          <a:latin typeface="Cambria Math"/>
                        </a:rPr>
                        <m:t>23,1671</m:t>
                      </m:r>
                      <m:r>
                        <a:rPr lang="es-CO" sz="2000" i="1" smtClean="0">
                          <a:latin typeface="Cambria Math"/>
                        </a:rPr>
                        <m:t>=</m:t>
                      </m:r>
                      <m:r>
                        <a:rPr lang="es-MX" sz="2000" b="0" i="1" smtClean="0">
                          <a:latin typeface="Cambria Math"/>
                        </a:rPr>
                        <m:t>23,8</m:t>
                      </m:r>
                      <m:r>
                        <a:rPr lang="es-MX" sz="2000" b="0" i="1" smtClean="0">
                          <a:latin typeface="Cambria Math"/>
                        </a:rPr>
                        <m:t>𝑚𝑚𝑚𝐻𝑔</m:t>
                      </m:r>
                      <m:f>
                        <m:fPr>
                          <m:ctrlPr>
                            <a:rPr lang="es-CO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sz="2000" b="0" i="1" smtClean="0">
                              <a:latin typeface="Cambria Math"/>
                            </a:rPr>
                            <m:t>𝑚𝑜𝑙𝑒𝑠</m:t>
                          </m:r>
                          <m:r>
                            <a:rPr lang="es-MX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MX" sz="2000" b="0" i="1" smtClean="0">
                              <a:latin typeface="Cambria Math"/>
                            </a:rPr>
                            <m:t>𝑠𝑡𝑒</m:t>
                          </m:r>
                        </m:num>
                        <m:den>
                          <m:r>
                            <a:rPr lang="es-MX" sz="2000" b="0" i="1" smtClean="0">
                              <a:latin typeface="Cambria Math"/>
                            </a:rPr>
                            <m:t>0,1416+</m:t>
                          </m:r>
                          <m:r>
                            <a:rPr lang="es-MX" sz="2000" b="0" i="1" smtClean="0">
                              <a:latin typeface="Cambria Math"/>
                            </a:rPr>
                            <m:t>𝑚𝑜𝑙𝑒𝑠</m:t>
                          </m:r>
                          <m:r>
                            <a:rPr lang="es-MX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MX" sz="2000" b="0" i="1" smtClean="0">
                              <a:latin typeface="Cambria Math"/>
                            </a:rPr>
                            <m:t>𝑠𝑡𝑒</m:t>
                          </m:r>
                        </m:den>
                      </m:f>
                    </m:oMath>
                  </m:oMathPara>
                </a14:m>
                <a:endParaRPr lang="es-CO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O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sz="2400" b="0" i="1" smtClean="0">
                              <a:latin typeface="Cambria Math"/>
                            </a:rPr>
                            <m:t>23,1671</m:t>
                          </m:r>
                        </m:num>
                        <m:den>
                          <m:r>
                            <a:rPr lang="es-MX" sz="2400" b="0" i="1" smtClean="0">
                              <a:latin typeface="Cambria Math"/>
                            </a:rPr>
                            <m:t>23,8</m:t>
                          </m:r>
                        </m:den>
                      </m:f>
                      <m:r>
                        <a:rPr lang="es-MX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sz="2400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s-MX" sz="2400" b="0" i="1" smtClean="0">
                              <a:latin typeface="Cambria Math"/>
                            </a:rPr>
                            <m:t>0,1461+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CO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0,9734</m:t>
                      </m:r>
                      <m:d>
                        <m:d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MX" sz="2400" b="0" i="1" smtClean="0">
                              <a:latin typeface="Cambria Math"/>
                            </a:rPr>
                            <m:t>0,1461+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s-MX" sz="2400" b="0" i="1" smtClean="0">
                          <a:latin typeface="Cambria Math"/>
                        </a:rPr>
                        <m:t>=</m:t>
                      </m:r>
                      <m:r>
                        <a:rPr lang="es-MX" sz="24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s-MX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0,1422+0,9734</m:t>
                      </m:r>
                      <m:r>
                        <a:rPr lang="es-MX" sz="2400" b="0" i="1" smtClean="0">
                          <a:latin typeface="Cambria Math"/>
                        </a:rPr>
                        <m:t>𝑛</m:t>
                      </m:r>
                      <m:r>
                        <a:rPr lang="es-MX" sz="2400" b="0" i="1" smtClean="0">
                          <a:latin typeface="Cambria Math"/>
                        </a:rPr>
                        <m:t>=</m:t>
                      </m:r>
                      <m:r>
                        <a:rPr lang="es-MX" sz="24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s-MX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0,1422=</m:t>
                      </m:r>
                      <m:r>
                        <a:rPr lang="es-MX" sz="2400" b="0" i="1" smtClean="0">
                          <a:latin typeface="Cambria Math"/>
                        </a:rPr>
                        <m:t>𝑛</m:t>
                      </m:r>
                      <m:r>
                        <a:rPr lang="es-MX" sz="2400" b="0" i="1" smtClean="0">
                          <a:latin typeface="Cambria Math"/>
                        </a:rPr>
                        <m:t>−0,9734</m:t>
                      </m:r>
                      <m:r>
                        <a:rPr lang="es-MX" sz="24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s-MX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sz="2400" b="0" i="1" smtClean="0">
                              <a:latin typeface="Cambria Math"/>
                            </a:rPr>
                            <m:t>0,1422</m:t>
                          </m:r>
                        </m:num>
                        <m:den>
                          <m:r>
                            <a:rPr lang="es-MX" sz="2400" b="0" i="1" smtClean="0">
                              <a:latin typeface="Cambria Math"/>
                            </a:rPr>
                            <m:t>0,026</m:t>
                          </m:r>
                        </m:den>
                      </m:f>
                      <m:r>
                        <a:rPr lang="es-MX" sz="2400" b="0" i="1" smtClean="0">
                          <a:latin typeface="Cambria Math"/>
                        </a:rPr>
                        <m:t>=</m:t>
                      </m:r>
                      <m:r>
                        <a:rPr lang="es-MX" sz="24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s-MX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5,469=</m:t>
                      </m:r>
                      <m:r>
                        <a:rPr lang="es-MX" sz="24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s-MX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𝑛</m:t>
                      </m:r>
                      <m:r>
                        <a:rPr lang="es-MX" sz="2400" b="0" i="1" smtClean="0">
                          <a:latin typeface="Cambria Math"/>
                        </a:rPr>
                        <m:t>∗</m:t>
                      </m:r>
                      <m:r>
                        <a:rPr lang="es-MX" sz="2400" b="0" i="1" smtClean="0">
                          <a:latin typeface="Cambria Math"/>
                        </a:rPr>
                        <m:t>𝑚𝑜𝑙𝑒𝑠</m:t>
                      </m:r>
                      <m:r>
                        <a:rPr lang="es-MX" sz="2400" b="0" i="1" smtClean="0">
                          <a:latin typeface="Cambria Math"/>
                        </a:rPr>
                        <m:t>=</m:t>
                      </m:r>
                      <m:r>
                        <a:rPr lang="es-MX" sz="2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s-MX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/>
                        </a:rPr>
                        <m:t>0,469</m:t>
                      </m:r>
                      <m:r>
                        <a:rPr lang="es-MX" sz="2400" b="0" i="1" smtClean="0">
                          <a:latin typeface="Cambria Math"/>
                        </a:rPr>
                        <m:t>𝑚𝑜𝑙𝑒𝑠</m:t>
                      </m:r>
                      <m:r>
                        <a:rPr lang="es-MX" sz="2400" b="0" i="1" smtClean="0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s-MX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sz="2400" b="0" i="1" smtClean="0">
                              <a:latin typeface="Cambria Math"/>
                            </a:rPr>
                            <m:t>18</m:t>
                          </m:r>
                          <m:r>
                            <a:rPr lang="es-MX" sz="2400" b="0" i="1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s-MX" sz="2400" b="0" i="1" smtClean="0">
                              <a:latin typeface="Cambria Math"/>
                            </a:rPr>
                            <m:t>𝑚𝑜𝑙</m:t>
                          </m:r>
                        </m:den>
                      </m:f>
                      <m:r>
                        <a:rPr lang="es-MX" sz="2400" b="0" i="1" smtClean="0">
                          <a:latin typeface="Cambria Math"/>
                        </a:rPr>
                        <m:t>=98,442</m:t>
                      </m:r>
                      <m:r>
                        <a:rPr lang="es-MX" sz="2400" b="0" i="1" smtClean="0">
                          <a:latin typeface="Cambria Math"/>
                        </a:rPr>
                        <m:t>𝑔</m:t>
                      </m:r>
                      <m:r>
                        <a:rPr lang="es-MX" sz="2400" b="0" i="1" smtClean="0">
                          <a:latin typeface="Cambria Math"/>
                        </a:rPr>
                        <m:t> </m:t>
                      </m:r>
                      <m:r>
                        <a:rPr lang="es-MX" sz="2400" b="0" i="1" smtClean="0">
                          <a:latin typeface="Cambria Math"/>
                        </a:rPr>
                        <m:t>𝑑𝑒</m:t>
                      </m:r>
                      <m:r>
                        <a:rPr lang="es-MX" sz="2400" b="0" i="1" smtClean="0">
                          <a:latin typeface="Cambria Math"/>
                        </a:rPr>
                        <m:t> </m:t>
                      </m:r>
                      <m:r>
                        <a:rPr lang="es-MX" sz="2400" b="0" i="1" smtClean="0">
                          <a:latin typeface="Cambria Math"/>
                        </a:rPr>
                        <m:t>𝑎𝑔𝑢𝑎</m:t>
                      </m:r>
                    </m:oMath>
                  </m:oMathPara>
                </a14:m>
                <a:endParaRPr lang="es-MX" sz="2400" b="0" dirty="0" smtClean="0"/>
              </a:p>
              <a:p>
                <a:pPr marL="0" indent="0">
                  <a:buNone/>
                </a:pPr>
                <a:endParaRPr lang="es-MX" sz="2400" b="0" dirty="0" smtClean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 rot="900000">
                <a:off x="3526002" y="602910"/>
                <a:ext cx="5444460" cy="554405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005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2. Aumento en el punto de ebullición.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900000">
            <a:off x="3886279" y="-66237"/>
            <a:ext cx="4658735" cy="3854776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Al agregar moléculas a un solvente puro este aumenta la temperatura a la cual entra en ebullición.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3 CuadroTexto"/>
              <p:cNvSpPr txBox="1"/>
              <p:nvPr/>
            </p:nvSpPr>
            <p:spPr>
              <a:xfrm rot="894131">
                <a:off x="4131849" y="3012578"/>
                <a:ext cx="24299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MX" sz="2800" b="0" i="1" smtClean="0">
                          <a:latin typeface="Cambria Math"/>
                          <a:ea typeface="Cambria Math"/>
                        </a:rPr>
                        <m:t>𝑇𝑒</m:t>
                      </m:r>
                      <m:r>
                        <a:rPr lang="es-MX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MX" sz="2800" b="0" i="1" smtClean="0">
                          <a:latin typeface="Cambria Math"/>
                          <a:ea typeface="Cambria Math"/>
                        </a:rPr>
                        <m:t>𝐾𝑒</m:t>
                      </m:r>
                      <m:r>
                        <a:rPr lang="es-MX" sz="2800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s-MX" sz="28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s-CO" sz="2800" dirty="0"/>
              </a:p>
            </p:txBody>
          </p:sp>
        </mc:Choice>
        <mc:Fallback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94131">
                <a:off x="4131849" y="3012578"/>
                <a:ext cx="242996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CuadroTexto"/>
          <p:cNvSpPr txBox="1"/>
          <p:nvPr/>
        </p:nvSpPr>
        <p:spPr>
          <a:xfrm rot="950068">
            <a:off x="3277005" y="3858236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Te= cambio de temperatura.</a:t>
            </a:r>
          </a:p>
          <a:p>
            <a:r>
              <a:rPr lang="es-MX" dirty="0" err="1" smtClean="0"/>
              <a:t>Ke</a:t>
            </a:r>
            <a:r>
              <a:rPr lang="es-MX" dirty="0" smtClean="0"/>
              <a:t>= Constante de ebullición.</a:t>
            </a:r>
          </a:p>
          <a:p>
            <a:r>
              <a:rPr lang="es-MX" dirty="0" smtClean="0"/>
              <a:t>M= molalidad.</a:t>
            </a:r>
          </a:p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311" y="4653136"/>
            <a:ext cx="2567897" cy="192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360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417</TotalTime>
  <Words>793</Words>
  <Application>Microsoft Office PowerPoint</Application>
  <PresentationFormat>Presentación en pantalla (4:3)</PresentationFormat>
  <Paragraphs>110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Kilter</vt:lpstr>
      <vt:lpstr>Propiedades físicas de las soluciones.</vt:lpstr>
      <vt:lpstr>Presentación de PowerPoint</vt:lpstr>
      <vt:lpstr>Propiedades coligativas.</vt:lpstr>
      <vt:lpstr>Permiten:</vt:lpstr>
      <vt:lpstr>1. Descenso de la presión de vapor.</vt:lpstr>
      <vt:lpstr>Ejercicio:</vt:lpstr>
      <vt:lpstr>Datos:</vt:lpstr>
      <vt:lpstr>Desarrollo:</vt:lpstr>
      <vt:lpstr>2. Aumento en el punto de ebullición.</vt:lpstr>
      <vt:lpstr>Ejercicio:</vt:lpstr>
      <vt:lpstr>Datos:</vt:lpstr>
      <vt:lpstr>Desarrollo:</vt:lpstr>
      <vt:lpstr>3. Disminución en el punto de fusión:</vt:lpstr>
      <vt:lpstr>Ejercicio:</vt:lpstr>
      <vt:lpstr>Datos:</vt:lpstr>
      <vt:lpstr>Desarrollo:</vt:lpstr>
      <vt:lpstr>4. Presión osmótica.</vt:lpstr>
      <vt:lpstr>Ejercicio:</vt:lpstr>
      <vt:lpstr>Datos:</vt:lpstr>
      <vt:lpstr>Desarrollo:</vt:lpstr>
      <vt:lpstr>Ejercicio de propiedades coligativas:</vt:lpstr>
      <vt:lpstr>Datos:</vt:lpstr>
      <vt:lpstr>Desarrollo: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Propiedades físicas de las soluciones.</dc:title>
  <dc:creator>Flia Rios Carmona</dc:creator>
  <cp:lastModifiedBy>Flia Rios Carmona</cp:lastModifiedBy>
  <cp:revision>20</cp:revision>
  <dcterms:created xsi:type="dcterms:W3CDTF">2013-02-17T14:43:40Z</dcterms:created>
  <dcterms:modified xsi:type="dcterms:W3CDTF">2013-02-18T00:49:26Z</dcterms:modified>
</cp:coreProperties>
</file>